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
  </p:notesMasterIdLst>
  <p:sldIdLst>
    <p:sldId id="257" r:id="rId3"/>
    <p:sldId id="258" r:id="rId4"/>
    <p:sldId id="256" r:id="rId5"/>
    <p:sldId id="25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9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3E51C-BD3C-7C45-8FA2-86169C783164}" type="datetimeFigureOut">
              <a:rPr lang="en-US" smtClean="0"/>
              <a:t>9/7/15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CBE70B-C1C2-7449-B84A-178F8DAB34E8}" type="slidenum">
              <a:rPr lang="en-US" smtClean="0"/>
              <a:t>‹#›</a:t>
            </a:fld>
            <a:endParaRPr lang="en-US"/>
          </a:p>
        </p:txBody>
      </p:sp>
    </p:spTree>
    <p:extLst>
      <p:ext uri="{BB962C8B-B14F-4D97-AF65-F5344CB8AC3E}">
        <p14:creationId xmlns:p14="http://schemas.microsoft.com/office/powerpoint/2010/main" val="8297973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 For each clip, we have some guiding questions to help</a:t>
            </a:r>
            <a:r>
              <a:rPr lang="en-US" baseline="0" dirty="0" smtClean="0"/>
              <a:t> focus your reflection and conversation</a:t>
            </a:r>
          </a:p>
          <a:p>
            <a:r>
              <a:rPr lang="en-US" baseline="0" dirty="0" smtClean="0"/>
              <a:t>Some commentary by us about the videos</a:t>
            </a:r>
          </a:p>
          <a:p>
            <a:endParaRPr lang="en-US" baseline="0" dirty="0" smtClean="0"/>
          </a:p>
          <a:p>
            <a:r>
              <a:rPr lang="en-US" baseline="0" dirty="0" smtClean="0"/>
              <a:t>Finally, there is a set of student work samples from HS students – along with some commentaries – for those of you who are secondary teachers. The video is relevant for all levels, but it’s also nice to see some of the mathematics your own students might work on.</a:t>
            </a:r>
          </a:p>
          <a:p>
            <a:endParaRPr lang="en-US" baseline="0" dirty="0" smtClean="0"/>
          </a:p>
          <a:p>
            <a:r>
              <a:rPr lang="en-US" baseline="0" dirty="0" smtClean="0"/>
              <a:t>We conclude with some questions that might help you link argumentation to your practice and start </a:t>
            </a:r>
          </a:p>
          <a:p>
            <a:endParaRPr lang="en-US" baseline="0" dirty="0" smtClean="0"/>
          </a:p>
          <a:p>
            <a:endParaRPr lang="en-US" baseline="0" dirty="0" smtClean="0"/>
          </a:p>
          <a:p>
            <a:r>
              <a:rPr lang="en-US" baseline="0" dirty="0" smtClean="0"/>
              <a:t>ORIGINAL BULLETS ON SLIDES:</a:t>
            </a:r>
          </a:p>
          <a:p>
            <a:r>
              <a:rPr lang="en-US" dirty="0" smtClean="0"/>
              <a:t>Teachers on why they value argumentation in their classrooms</a:t>
            </a:r>
          </a:p>
          <a:p>
            <a:r>
              <a:rPr lang="en-US" dirty="0" smtClean="0"/>
              <a:t>Classroom videos of students engaged in argumentation – </a:t>
            </a:r>
            <a:r>
              <a:rPr lang="en-US" i="1" dirty="0" smtClean="0"/>
              <a:t>how does argumentation support conceptual understanding? </a:t>
            </a:r>
            <a:endParaRPr lang="en-US" dirty="0" smtClean="0"/>
          </a:p>
          <a:p>
            <a:r>
              <a:rPr lang="en-US" dirty="0" smtClean="0"/>
              <a:t>Secondary task with student work</a:t>
            </a:r>
          </a:p>
          <a:p>
            <a:r>
              <a:rPr lang="en-US" dirty="0" smtClean="0"/>
              <a:t>Connecting to practice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2C8351C-D882-4246-86C0-1A8E9DBCB1D7}"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75555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and good luck as you work to incorporate</a:t>
            </a:r>
            <a:r>
              <a:rPr lang="en-US" baseline="0" dirty="0" smtClean="0"/>
              <a:t> argumentation more extensively into your classroom. Remember – use colleagues as resources! </a:t>
            </a:r>
            <a:endParaRPr lang="en-US" dirty="0"/>
          </a:p>
        </p:txBody>
      </p:sp>
      <p:sp>
        <p:nvSpPr>
          <p:cNvPr id="4" name="Slide Number Placeholder 3"/>
          <p:cNvSpPr>
            <a:spLocks noGrp="1"/>
          </p:cNvSpPr>
          <p:nvPr>
            <p:ph type="sldNum" sz="quarter" idx="10"/>
          </p:nvPr>
        </p:nvSpPr>
        <p:spPr/>
        <p:txBody>
          <a:bodyPr/>
          <a:lstStyle/>
          <a:p>
            <a:fld id="{E6CBE70B-C1C2-7449-B84A-178F8DAB34E8}" type="slidenum">
              <a:rPr lang="en-US" smtClean="0"/>
              <a:t>4</a:t>
            </a:fld>
            <a:endParaRPr lang="en-US"/>
          </a:p>
        </p:txBody>
      </p:sp>
    </p:spTree>
    <p:extLst>
      <p:ext uri="{BB962C8B-B14F-4D97-AF65-F5344CB8AC3E}">
        <p14:creationId xmlns:p14="http://schemas.microsoft.com/office/powerpoint/2010/main" val="322623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5FD6FC-0A99-7F4A-AE10-05EE838873C5}" type="datetimeFigureOut">
              <a:rPr lang="en-US" smtClean="0"/>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7821D-B1CF-BD42-84EC-74A148D3CCE4}" type="slidenum">
              <a:rPr lang="en-US" smtClean="0"/>
              <a:t>‹#›</a:t>
            </a:fld>
            <a:endParaRPr lang="en-US"/>
          </a:p>
        </p:txBody>
      </p:sp>
    </p:spTree>
    <p:extLst>
      <p:ext uri="{BB962C8B-B14F-4D97-AF65-F5344CB8AC3E}">
        <p14:creationId xmlns:p14="http://schemas.microsoft.com/office/powerpoint/2010/main" val="201141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FD6FC-0A99-7F4A-AE10-05EE838873C5}" type="datetimeFigureOut">
              <a:rPr lang="en-US" smtClean="0"/>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7821D-B1CF-BD42-84EC-74A148D3CCE4}" type="slidenum">
              <a:rPr lang="en-US" smtClean="0"/>
              <a:t>‹#›</a:t>
            </a:fld>
            <a:endParaRPr lang="en-US"/>
          </a:p>
        </p:txBody>
      </p:sp>
    </p:spTree>
    <p:extLst>
      <p:ext uri="{BB962C8B-B14F-4D97-AF65-F5344CB8AC3E}">
        <p14:creationId xmlns:p14="http://schemas.microsoft.com/office/powerpoint/2010/main" val="93780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FD6FC-0A99-7F4A-AE10-05EE838873C5}" type="datetimeFigureOut">
              <a:rPr lang="en-US" smtClean="0"/>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7821D-B1CF-BD42-84EC-74A148D3CCE4}" type="slidenum">
              <a:rPr lang="en-US" smtClean="0"/>
              <a:t>‹#›</a:t>
            </a:fld>
            <a:endParaRPr lang="en-US"/>
          </a:p>
        </p:txBody>
      </p:sp>
    </p:spTree>
    <p:extLst>
      <p:ext uri="{BB962C8B-B14F-4D97-AF65-F5344CB8AC3E}">
        <p14:creationId xmlns:p14="http://schemas.microsoft.com/office/powerpoint/2010/main" val="1339766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5749ACA-D9B3-D142-8DC3-C3C9381A26CC}" type="datetimeFigureOut">
              <a:rPr lang="en-US" smtClean="0">
                <a:latin typeface="Century Gothic"/>
              </a:rPr>
              <a:pPr/>
              <a:t>9/7/15</a:t>
            </a:fld>
            <a:endParaRPr lang="en-US">
              <a:latin typeface="Century Gothic"/>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solidFill>
                <a:srgbClr val="FBC01E"/>
              </a:solidFill>
              <a:latin typeface="Century Gothic"/>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C1AF70A-B492-A643-B316-0538EDCBD4CA}" type="slidenum">
              <a:rPr lang="en-US" smtClean="0">
                <a:solidFill>
                  <a:srgbClr val="FBC01E"/>
                </a:solidFill>
                <a:latin typeface="Century Gothic"/>
              </a:rPr>
              <a:pPr/>
              <a:t>‹#›</a:t>
            </a:fld>
            <a:endParaRPr lang="en-US">
              <a:solidFill>
                <a:srgbClr val="FBC01E"/>
              </a:solidFill>
              <a:latin typeface="Century Gothic"/>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749ACA-D9B3-D142-8DC3-C3C9381A26CC}" type="datetimeFigureOut">
              <a:rPr lang="en-US" smtClean="0">
                <a:latin typeface="Century Gothic"/>
              </a:rPr>
              <a:pPr/>
              <a:t>9/7/15</a:t>
            </a:fld>
            <a:endParaRPr lang="en-US">
              <a:latin typeface="Century Gothic"/>
            </a:endParaRPr>
          </a:p>
        </p:txBody>
      </p:sp>
      <p:sp>
        <p:nvSpPr>
          <p:cNvPr id="5" name="Footer Placeholder 4"/>
          <p:cNvSpPr>
            <a:spLocks noGrp="1"/>
          </p:cNvSpPr>
          <p:nvPr>
            <p:ph type="ftr" sz="quarter" idx="11"/>
          </p:nvPr>
        </p:nvSpPr>
        <p:spPr/>
        <p:txBody>
          <a:bodyPr/>
          <a:lstStyle/>
          <a:p>
            <a:endParaRPr lang="en-US">
              <a:solidFill>
                <a:srgbClr val="FBC01E"/>
              </a:solidFill>
              <a:latin typeface="Century Gothic"/>
            </a:endParaRPr>
          </a:p>
        </p:txBody>
      </p:sp>
      <p:sp>
        <p:nvSpPr>
          <p:cNvPr id="6" name="Slide Number Placeholder 5"/>
          <p:cNvSpPr>
            <a:spLocks noGrp="1"/>
          </p:cNvSpPr>
          <p:nvPr>
            <p:ph type="sldNum" sz="quarter" idx="12"/>
          </p:nvPr>
        </p:nvSpPr>
        <p:spPr/>
        <p:txBody>
          <a:bodyPr/>
          <a:lstStyle/>
          <a:p>
            <a:fld id="{8C1AF70A-B492-A643-B316-0538EDCBD4CA}" type="slidenum">
              <a:rPr lang="en-US" smtClean="0">
                <a:latin typeface="Century Gothic"/>
              </a:rPr>
              <a:pPr/>
              <a:t>‹#›</a:t>
            </a:fld>
            <a:endParaRPr lang="en-US">
              <a:latin typeface="Century Goth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49ACA-D9B3-D142-8DC3-C3C9381A26CC}" type="datetimeFigureOut">
              <a:rPr lang="en-US" smtClean="0">
                <a:latin typeface="Century Gothic"/>
              </a:rPr>
              <a:pPr/>
              <a:t>9/7/15</a:t>
            </a:fld>
            <a:endParaRPr lang="en-US">
              <a:latin typeface="Century Gothic"/>
            </a:endParaRPr>
          </a:p>
        </p:txBody>
      </p:sp>
      <p:sp>
        <p:nvSpPr>
          <p:cNvPr id="5" name="Footer Placeholder 4"/>
          <p:cNvSpPr>
            <a:spLocks noGrp="1"/>
          </p:cNvSpPr>
          <p:nvPr>
            <p:ph type="ftr" sz="quarter" idx="11"/>
          </p:nvPr>
        </p:nvSpPr>
        <p:spPr/>
        <p:txBody>
          <a:bodyPr/>
          <a:lstStyle/>
          <a:p>
            <a:endParaRPr lang="en-US">
              <a:solidFill>
                <a:srgbClr val="FBC01E"/>
              </a:solidFill>
              <a:latin typeface="Century Gothic"/>
            </a:endParaRPr>
          </a:p>
        </p:txBody>
      </p:sp>
      <p:sp>
        <p:nvSpPr>
          <p:cNvPr id="6" name="Slide Number Placeholder 5"/>
          <p:cNvSpPr>
            <a:spLocks noGrp="1"/>
          </p:cNvSpPr>
          <p:nvPr>
            <p:ph type="sldNum" sz="quarter" idx="12"/>
          </p:nvPr>
        </p:nvSpPr>
        <p:spPr/>
        <p:txBody>
          <a:bodyPr/>
          <a:lstStyle/>
          <a:p>
            <a:fld id="{8C1AF70A-B492-A643-B316-0538EDCBD4CA}" type="slidenum">
              <a:rPr lang="en-US" smtClean="0">
                <a:latin typeface="Century Gothic"/>
              </a:rPr>
              <a:pPr/>
              <a:t>‹#›</a:t>
            </a:fld>
            <a:endParaRPr lang="en-US">
              <a:latin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5749ACA-D9B3-D142-8DC3-C3C9381A26CC}" type="datetimeFigureOut">
              <a:rPr lang="en-US" smtClean="0">
                <a:latin typeface="Century Gothic"/>
              </a:rPr>
              <a:pPr/>
              <a:t>9/7/15</a:t>
            </a:fld>
            <a:endParaRPr lang="en-US">
              <a:latin typeface="Century Gothic"/>
            </a:endParaRPr>
          </a:p>
        </p:txBody>
      </p:sp>
      <p:sp>
        <p:nvSpPr>
          <p:cNvPr id="6" name="Footer Placeholder 5"/>
          <p:cNvSpPr>
            <a:spLocks noGrp="1"/>
          </p:cNvSpPr>
          <p:nvPr>
            <p:ph type="ftr" sz="quarter" idx="11"/>
          </p:nvPr>
        </p:nvSpPr>
        <p:spPr/>
        <p:txBody>
          <a:bodyPr/>
          <a:lstStyle/>
          <a:p>
            <a:endParaRPr lang="en-US">
              <a:solidFill>
                <a:srgbClr val="FBC01E"/>
              </a:solidFill>
              <a:latin typeface="Century Gothic"/>
            </a:endParaRPr>
          </a:p>
        </p:txBody>
      </p:sp>
      <p:sp>
        <p:nvSpPr>
          <p:cNvPr id="7" name="Slide Number Placeholder 6"/>
          <p:cNvSpPr>
            <a:spLocks noGrp="1"/>
          </p:cNvSpPr>
          <p:nvPr>
            <p:ph type="sldNum" sz="quarter" idx="12"/>
          </p:nvPr>
        </p:nvSpPr>
        <p:spPr/>
        <p:txBody>
          <a:bodyPr/>
          <a:lstStyle/>
          <a:p>
            <a:fld id="{8C1AF70A-B492-A643-B316-0538EDCBD4CA}" type="slidenum">
              <a:rPr lang="en-US" smtClean="0">
                <a:latin typeface="Century Gothic"/>
              </a:rPr>
              <a:pPr/>
              <a:t>‹#›</a:t>
            </a:fld>
            <a:endParaRPr lang="en-US">
              <a:latin typeface="Century Gothic"/>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749ACA-D9B3-D142-8DC3-C3C9381A26CC}" type="datetimeFigureOut">
              <a:rPr lang="en-US" smtClean="0">
                <a:latin typeface="Century Gothic"/>
              </a:rPr>
              <a:pPr/>
              <a:t>9/7/15</a:t>
            </a:fld>
            <a:endParaRPr lang="en-US">
              <a:latin typeface="Century Gothic"/>
            </a:endParaRPr>
          </a:p>
        </p:txBody>
      </p:sp>
      <p:sp>
        <p:nvSpPr>
          <p:cNvPr id="8" name="Footer Placeholder 7"/>
          <p:cNvSpPr>
            <a:spLocks noGrp="1"/>
          </p:cNvSpPr>
          <p:nvPr>
            <p:ph type="ftr" sz="quarter" idx="11"/>
          </p:nvPr>
        </p:nvSpPr>
        <p:spPr/>
        <p:txBody>
          <a:bodyPr/>
          <a:lstStyle/>
          <a:p>
            <a:endParaRPr lang="en-US">
              <a:solidFill>
                <a:srgbClr val="FBC01E"/>
              </a:solidFill>
              <a:latin typeface="Century Gothic"/>
            </a:endParaRPr>
          </a:p>
        </p:txBody>
      </p:sp>
      <p:sp>
        <p:nvSpPr>
          <p:cNvPr id="9" name="Slide Number Placeholder 8"/>
          <p:cNvSpPr>
            <a:spLocks noGrp="1"/>
          </p:cNvSpPr>
          <p:nvPr>
            <p:ph type="sldNum" sz="quarter" idx="12"/>
          </p:nvPr>
        </p:nvSpPr>
        <p:spPr/>
        <p:txBody>
          <a:bodyPr/>
          <a:lstStyle/>
          <a:p>
            <a:fld id="{8C1AF70A-B492-A643-B316-0538EDCBD4CA}" type="slidenum">
              <a:rPr lang="en-US" smtClean="0">
                <a:latin typeface="Century Gothic"/>
              </a:rPr>
              <a:pPr/>
              <a:t>‹#›</a:t>
            </a:fld>
            <a:endParaRPr lang="en-US">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49ACA-D9B3-D142-8DC3-C3C9381A26CC}" type="datetimeFigureOut">
              <a:rPr lang="en-US" smtClean="0">
                <a:latin typeface="Century Gothic"/>
              </a:rPr>
              <a:pPr/>
              <a:t>9/7/15</a:t>
            </a:fld>
            <a:endParaRPr lang="en-US">
              <a:latin typeface="Century Gothic"/>
            </a:endParaRPr>
          </a:p>
        </p:txBody>
      </p:sp>
      <p:sp>
        <p:nvSpPr>
          <p:cNvPr id="4" name="Footer Placeholder 3"/>
          <p:cNvSpPr>
            <a:spLocks noGrp="1"/>
          </p:cNvSpPr>
          <p:nvPr>
            <p:ph type="ftr" sz="quarter" idx="11"/>
          </p:nvPr>
        </p:nvSpPr>
        <p:spPr/>
        <p:txBody>
          <a:bodyPr/>
          <a:lstStyle/>
          <a:p>
            <a:endParaRPr lang="en-US">
              <a:solidFill>
                <a:srgbClr val="FBC01E"/>
              </a:solidFill>
              <a:latin typeface="Century Gothic"/>
            </a:endParaRPr>
          </a:p>
        </p:txBody>
      </p:sp>
      <p:sp>
        <p:nvSpPr>
          <p:cNvPr id="5" name="Slide Number Placeholder 4"/>
          <p:cNvSpPr>
            <a:spLocks noGrp="1"/>
          </p:cNvSpPr>
          <p:nvPr>
            <p:ph type="sldNum" sz="quarter" idx="12"/>
          </p:nvPr>
        </p:nvSpPr>
        <p:spPr/>
        <p:txBody>
          <a:bodyPr/>
          <a:lstStyle/>
          <a:p>
            <a:fld id="{8C1AF70A-B492-A643-B316-0538EDCBD4CA}" type="slidenum">
              <a:rPr lang="en-US" smtClean="0">
                <a:latin typeface="Century Gothic"/>
              </a:rPr>
              <a:pPr/>
              <a:t>‹#›</a:t>
            </a:fld>
            <a:endParaRPr lang="en-US">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49ACA-D9B3-D142-8DC3-C3C9381A26CC}" type="datetimeFigureOut">
              <a:rPr lang="en-US" smtClean="0">
                <a:latin typeface="Century Gothic"/>
              </a:rPr>
              <a:pPr/>
              <a:t>9/7/15</a:t>
            </a:fld>
            <a:endParaRPr lang="en-US">
              <a:latin typeface="Century Gothic"/>
            </a:endParaRPr>
          </a:p>
        </p:txBody>
      </p:sp>
      <p:sp>
        <p:nvSpPr>
          <p:cNvPr id="3" name="Footer Placeholder 2"/>
          <p:cNvSpPr>
            <a:spLocks noGrp="1"/>
          </p:cNvSpPr>
          <p:nvPr>
            <p:ph type="ftr" sz="quarter" idx="11"/>
          </p:nvPr>
        </p:nvSpPr>
        <p:spPr/>
        <p:txBody>
          <a:bodyPr/>
          <a:lstStyle/>
          <a:p>
            <a:endParaRPr lang="en-US">
              <a:solidFill>
                <a:srgbClr val="FBC01E"/>
              </a:solidFill>
              <a:latin typeface="Century Gothic"/>
            </a:endParaRPr>
          </a:p>
        </p:txBody>
      </p:sp>
      <p:sp>
        <p:nvSpPr>
          <p:cNvPr id="4" name="Slide Number Placeholder 3"/>
          <p:cNvSpPr>
            <a:spLocks noGrp="1"/>
          </p:cNvSpPr>
          <p:nvPr>
            <p:ph type="sldNum" sz="quarter" idx="12"/>
          </p:nvPr>
        </p:nvSpPr>
        <p:spPr/>
        <p:txBody>
          <a:bodyPr/>
          <a:lstStyle/>
          <a:p>
            <a:fld id="{8C1AF70A-B492-A643-B316-0538EDCBD4CA}" type="slidenum">
              <a:rPr lang="en-US" smtClean="0">
                <a:latin typeface="Century Gothic"/>
              </a:rPr>
              <a:pPr/>
              <a:t>‹#›</a:t>
            </a:fld>
            <a:endParaRPr lang="en-US">
              <a:latin typeface="Century Gothic"/>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 name="Date Placeholder 4"/>
          <p:cNvSpPr>
            <a:spLocks noGrp="1"/>
          </p:cNvSpPr>
          <p:nvPr>
            <p:ph type="dt" sz="half" idx="10"/>
          </p:nvPr>
        </p:nvSpPr>
        <p:spPr/>
        <p:txBody>
          <a:bodyPr/>
          <a:lstStyle/>
          <a:p>
            <a:fld id="{25749ACA-D9B3-D142-8DC3-C3C9381A26CC}" type="datetimeFigureOut">
              <a:rPr lang="en-US" smtClean="0">
                <a:latin typeface="Century Gothic"/>
              </a:rPr>
              <a:pPr/>
              <a:t>9/7/15</a:t>
            </a:fld>
            <a:endParaRPr lang="en-US">
              <a:latin typeface="Century Gothic"/>
            </a:endParaRPr>
          </a:p>
        </p:txBody>
      </p:sp>
      <p:sp>
        <p:nvSpPr>
          <p:cNvPr id="7" name="Slide Number Placeholder 6"/>
          <p:cNvSpPr>
            <a:spLocks noGrp="1"/>
          </p:cNvSpPr>
          <p:nvPr>
            <p:ph type="sldNum" sz="quarter" idx="12"/>
          </p:nvPr>
        </p:nvSpPr>
        <p:spPr/>
        <p:txBody>
          <a:bodyPr/>
          <a:lstStyle/>
          <a:p>
            <a:fld id="{8C1AF70A-B492-A643-B316-0538EDCBD4CA}" type="slidenum">
              <a:rPr lang="en-US" smtClean="0">
                <a:latin typeface="Century Gothic"/>
              </a:rPr>
              <a:pPr/>
              <a:t>‹#›</a:t>
            </a:fld>
            <a:endParaRPr lang="en-US">
              <a:latin typeface="Century Gothic"/>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FBC01E"/>
              </a:solidFill>
              <a:latin typeface="Century Gothic"/>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FD6FC-0A99-7F4A-AE10-05EE838873C5}" type="datetimeFigureOut">
              <a:rPr lang="en-US" smtClean="0"/>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7821D-B1CF-BD42-84EC-74A148D3CCE4}" type="slidenum">
              <a:rPr lang="en-US" smtClean="0"/>
              <a:t>‹#›</a:t>
            </a:fld>
            <a:endParaRPr lang="en-US"/>
          </a:p>
        </p:txBody>
      </p:sp>
    </p:spTree>
    <p:extLst>
      <p:ext uri="{BB962C8B-B14F-4D97-AF65-F5344CB8AC3E}">
        <p14:creationId xmlns:p14="http://schemas.microsoft.com/office/powerpoint/2010/main" val="3047025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49ACA-D9B3-D142-8DC3-C3C9381A26CC}" type="datetimeFigureOut">
              <a:rPr lang="en-US" smtClean="0">
                <a:latin typeface="Century Gothic"/>
              </a:rPr>
              <a:pPr/>
              <a:t>9/7/15</a:t>
            </a:fld>
            <a:endParaRPr lang="en-US">
              <a:latin typeface="Century Gothic"/>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FBC01E"/>
              </a:solidFill>
              <a:latin typeface="Century Gothic"/>
            </a:endParaRPr>
          </a:p>
        </p:txBody>
      </p:sp>
      <p:sp>
        <p:nvSpPr>
          <p:cNvPr id="7" name="Slide Number Placeholder 6"/>
          <p:cNvSpPr>
            <a:spLocks noGrp="1"/>
          </p:cNvSpPr>
          <p:nvPr>
            <p:ph type="sldNum" sz="quarter" idx="12"/>
          </p:nvPr>
        </p:nvSpPr>
        <p:spPr/>
        <p:txBody>
          <a:bodyPr/>
          <a:lstStyle/>
          <a:p>
            <a:fld id="{8C1AF70A-B492-A643-B316-0538EDCBD4CA}" type="slidenum">
              <a:rPr lang="en-US" smtClean="0">
                <a:latin typeface="Century Gothic"/>
              </a:rPr>
              <a:pPr/>
              <a:t>‹#›</a:t>
            </a:fld>
            <a:endParaRPr lang="en-US">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49ACA-D9B3-D142-8DC3-C3C9381A26CC}" type="datetimeFigureOut">
              <a:rPr lang="en-US" smtClean="0">
                <a:latin typeface="Century Gothic"/>
              </a:rPr>
              <a:pPr/>
              <a:t>9/7/15</a:t>
            </a:fld>
            <a:endParaRPr lang="en-US">
              <a:latin typeface="Century Gothic"/>
            </a:endParaRPr>
          </a:p>
        </p:txBody>
      </p:sp>
      <p:sp>
        <p:nvSpPr>
          <p:cNvPr id="5" name="Footer Placeholder 4"/>
          <p:cNvSpPr>
            <a:spLocks noGrp="1"/>
          </p:cNvSpPr>
          <p:nvPr>
            <p:ph type="ftr" sz="quarter" idx="11"/>
          </p:nvPr>
        </p:nvSpPr>
        <p:spPr/>
        <p:txBody>
          <a:bodyPr/>
          <a:lstStyle/>
          <a:p>
            <a:endParaRPr lang="en-US">
              <a:solidFill>
                <a:srgbClr val="FBC01E"/>
              </a:solidFill>
              <a:latin typeface="Century Gothic"/>
            </a:endParaRPr>
          </a:p>
        </p:txBody>
      </p:sp>
      <p:sp>
        <p:nvSpPr>
          <p:cNvPr id="6" name="Slide Number Placeholder 5"/>
          <p:cNvSpPr>
            <a:spLocks noGrp="1"/>
          </p:cNvSpPr>
          <p:nvPr>
            <p:ph type="sldNum" sz="quarter" idx="12"/>
          </p:nvPr>
        </p:nvSpPr>
        <p:spPr/>
        <p:txBody>
          <a:bodyPr/>
          <a:lstStyle/>
          <a:p>
            <a:fld id="{8C1AF70A-B492-A643-B316-0538EDCBD4CA}" type="slidenum">
              <a:rPr lang="en-US" smtClean="0">
                <a:latin typeface="Century Gothic"/>
              </a:rPr>
              <a:pPr/>
              <a:t>‹#›</a:t>
            </a:fld>
            <a:endParaRPr lang="en-US">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49ACA-D9B3-D142-8DC3-C3C9381A26CC}" type="datetimeFigureOut">
              <a:rPr lang="en-US" smtClean="0">
                <a:latin typeface="Century Gothic"/>
              </a:rPr>
              <a:pPr/>
              <a:t>9/7/15</a:t>
            </a:fld>
            <a:endParaRPr lang="en-US">
              <a:latin typeface="Century Gothic"/>
            </a:endParaRPr>
          </a:p>
        </p:txBody>
      </p:sp>
      <p:sp>
        <p:nvSpPr>
          <p:cNvPr id="5" name="Footer Placeholder 4"/>
          <p:cNvSpPr>
            <a:spLocks noGrp="1"/>
          </p:cNvSpPr>
          <p:nvPr>
            <p:ph type="ftr" sz="quarter" idx="11"/>
          </p:nvPr>
        </p:nvSpPr>
        <p:spPr/>
        <p:txBody>
          <a:bodyPr/>
          <a:lstStyle/>
          <a:p>
            <a:endParaRPr lang="en-US">
              <a:solidFill>
                <a:srgbClr val="FBC01E"/>
              </a:solidFill>
              <a:latin typeface="Century Gothic"/>
            </a:endParaRPr>
          </a:p>
        </p:txBody>
      </p:sp>
      <p:sp>
        <p:nvSpPr>
          <p:cNvPr id="6" name="Slide Number Placeholder 5"/>
          <p:cNvSpPr>
            <a:spLocks noGrp="1"/>
          </p:cNvSpPr>
          <p:nvPr>
            <p:ph type="sldNum" sz="quarter" idx="12"/>
          </p:nvPr>
        </p:nvSpPr>
        <p:spPr/>
        <p:txBody>
          <a:bodyPr/>
          <a:lstStyle/>
          <a:p>
            <a:fld id="{8C1AF70A-B492-A643-B316-0538EDCBD4CA}" type="slidenum">
              <a:rPr lang="en-US" smtClean="0">
                <a:latin typeface="Century Gothic"/>
              </a:rPr>
              <a:pPr/>
              <a:t>‹#›</a:t>
            </a:fld>
            <a:endParaRPr lang="en-US">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FD6FC-0A99-7F4A-AE10-05EE838873C5}" type="datetimeFigureOut">
              <a:rPr lang="en-US" smtClean="0"/>
              <a:t>9/7/15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7821D-B1CF-BD42-84EC-74A148D3CCE4}" type="slidenum">
              <a:rPr lang="en-US" smtClean="0"/>
              <a:t>‹#›</a:t>
            </a:fld>
            <a:endParaRPr lang="en-US"/>
          </a:p>
        </p:txBody>
      </p:sp>
    </p:spTree>
    <p:extLst>
      <p:ext uri="{BB962C8B-B14F-4D97-AF65-F5344CB8AC3E}">
        <p14:creationId xmlns:p14="http://schemas.microsoft.com/office/powerpoint/2010/main" val="406003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5FD6FC-0A99-7F4A-AE10-05EE838873C5}" type="datetimeFigureOut">
              <a:rPr lang="en-US" smtClean="0"/>
              <a:t>9/7/15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7821D-B1CF-BD42-84EC-74A148D3CCE4}" type="slidenum">
              <a:rPr lang="en-US" smtClean="0"/>
              <a:t>‹#›</a:t>
            </a:fld>
            <a:endParaRPr lang="en-US"/>
          </a:p>
        </p:txBody>
      </p:sp>
    </p:spTree>
    <p:extLst>
      <p:ext uri="{BB962C8B-B14F-4D97-AF65-F5344CB8AC3E}">
        <p14:creationId xmlns:p14="http://schemas.microsoft.com/office/powerpoint/2010/main" val="33898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5FD6FC-0A99-7F4A-AE10-05EE838873C5}" type="datetimeFigureOut">
              <a:rPr lang="en-US" smtClean="0"/>
              <a:t>9/7/15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47821D-B1CF-BD42-84EC-74A148D3CCE4}" type="slidenum">
              <a:rPr lang="en-US" smtClean="0"/>
              <a:t>‹#›</a:t>
            </a:fld>
            <a:endParaRPr lang="en-US"/>
          </a:p>
        </p:txBody>
      </p:sp>
    </p:spTree>
    <p:extLst>
      <p:ext uri="{BB962C8B-B14F-4D97-AF65-F5344CB8AC3E}">
        <p14:creationId xmlns:p14="http://schemas.microsoft.com/office/powerpoint/2010/main" val="310269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D6FC-0A99-7F4A-AE10-05EE838873C5}" type="datetimeFigureOut">
              <a:rPr lang="en-US" smtClean="0"/>
              <a:t>9/7/15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47821D-B1CF-BD42-84EC-74A148D3CCE4}" type="slidenum">
              <a:rPr lang="en-US" smtClean="0"/>
              <a:t>‹#›</a:t>
            </a:fld>
            <a:endParaRPr lang="en-US"/>
          </a:p>
        </p:txBody>
      </p:sp>
    </p:spTree>
    <p:extLst>
      <p:ext uri="{BB962C8B-B14F-4D97-AF65-F5344CB8AC3E}">
        <p14:creationId xmlns:p14="http://schemas.microsoft.com/office/powerpoint/2010/main" val="231737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FD6FC-0A99-7F4A-AE10-05EE838873C5}" type="datetimeFigureOut">
              <a:rPr lang="en-US" smtClean="0"/>
              <a:t>9/7/15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47821D-B1CF-BD42-84EC-74A148D3CCE4}" type="slidenum">
              <a:rPr lang="en-US" smtClean="0"/>
              <a:t>‹#›</a:t>
            </a:fld>
            <a:endParaRPr lang="en-US"/>
          </a:p>
        </p:txBody>
      </p:sp>
    </p:spTree>
    <p:extLst>
      <p:ext uri="{BB962C8B-B14F-4D97-AF65-F5344CB8AC3E}">
        <p14:creationId xmlns:p14="http://schemas.microsoft.com/office/powerpoint/2010/main" val="36506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FD6FC-0A99-7F4A-AE10-05EE838873C5}" type="datetimeFigureOut">
              <a:rPr lang="en-US" smtClean="0"/>
              <a:t>9/7/15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7821D-B1CF-BD42-84EC-74A148D3CCE4}" type="slidenum">
              <a:rPr lang="en-US" smtClean="0"/>
              <a:t>‹#›</a:t>
            </a:fld>
            <a:endParaRPr lang="en-US"/>
          </a:p>
        </p:txBody>
      </p:sp>
    </p:spTree>
    <p:extLst>
      <p:ext uri="{BB962C8B-B14F-4D97-AF65-F5344CB8AC3E}">
        <p14:creationId xmlns:p14="http://schemas.microsoft.com/office/powerpoint/2010/main" val="306487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FD6FC-0A99-7F4A-AE10-05EE838873C5}" type="datetimeFigureOut">
              <a:rPr lang="en-US" smtClean="0"/>
              <a:t>9/7/15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7821D-B1CF-BD42-84EC-74A148D3CCE4}" type="slidenum">
              <a:rPr lang="en-US" smtClean="0"/>
              <a:t>‹#›</a:t>
            </a:fld>
            <a:endParaRPr lang="en-US"/>
          </a:p>
        </p:txBody>
      </p:sp>
    </p:spTree>
    <p:extLst>
      <p:ext uri="{BB962C8B-B14F-4D97-AF65-F5344CB8AC3E}">
        <p14:creationId xmlns:p14="http://schemas.microsoft.com/office/powerpoint/2010/main" val="6991388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FD6FC-0A99-7F4A-AE10-05EE838873C5}" type="datetimeFigureOut">
              <a:rPr lang="en-US" smtClean="0"/>
              <a:t>9/7/15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7821D-B1CF-BD42-84EC-74A148D3CCE4}" type="slidenum">
              <a:rPr lang="en-US" smtClean="0"/>
              <a:t>‹#›</a:t>
            </a:fld>
            <a:endParaRPr lang="en-US"/>
          </a:p>
        </p:txBody>
      </p:sp>
    </p:spTree>
    <p:extLst>
      <p:ext uri="{BB962C8B-B14F-4D97-AF65-F5344CB8AC3E}">
        <p14:creationId xmlns:p14="http://schemas.microsoft.com/office/powerpoint/2010/main" val="944953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entury Gothic"/>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5749ACA-D9B3-D142-8DC3-C3C9381A26CC}" type="datetimeFigureOut">
              <a:rPr lang="en-US" smtClean="0">
                <a:latin typeface="Century Gothic"/>
              </a:rPr>
              <a:pPr/>
              <a:t>9/7/15</a:t>
            </a:fld>
            <a:endParaRPr lang="en-US">
              <a:latin typeface="Century Gothic"/>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FBC01E"/>
              </a:solidFill>
              <a:latin typeface="Century Gothic"/>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C1AF70A-B492-A643-B316-0538EDCBD4CA}" type="slidenum">
              <a:rPr lang="en-US" smtClean="0">
                <a:latin typeface="Century Gothic"/>
              </a:rPr>
              <a:pPr/>
              <a:t>‹#›</a:t>
            </a:fld>
            <a:endParaRPr lang="en-US">
              <a:latin typeface="Century Gothic"/>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Module 1: Mathematical </a:t>
            </a:r>
            <a:r>
              <a:rPr lang="en-US" b="1" dirty="0" smtClean="0"/>
              <a:t>Argumentation</a:t>
            </a:r>
            <a:br>
              <a:rPr lang="en-US" b="1" dirty="0" smtClean="0"/>
            </a:br>
            <a:endParaRPr lang="en-US" b="1" dirty="0"/>
          </a:p>
        </p:txBody>
      </p:sp>
      <p:sp>
        <p:nvSpPr>
          <p:cNvPr id="3" name="Subtitle 2"/>
          <p:cNvSpPr>
            <a:spLocks noGrp="1"/>
          </p:cNvSpPr>
          <p:nvPr>
            <p:ph type="subTitle" idx="1"/>
          </p:nvPr>
        </p:nvSpPr>
        <p:spPr/>
        <p:txBody>
          <a:bodyPr>
            <a:noAutofit/>
          </a:bodyPr>
          <a:lstStyle/>
          <a:p>
            <a:r>
              <a:rPr lang="en-US" sz="2400" b="1" dirty="0" smtClean="0"/>
              <a:t>Part 2: Mathematical Argumentation in the Classroom</a:t>
            </a:r>
            <a:endParaRPr lang="en-US" sz="2400" b="1" dirty="0"/>
          </a:p>
        </p:txBody>
      </p:sp>
      <p:cxnSp>
        <p:nvCxnSpPr>
          <p:cNvPr id="4" name="Straight Connector 3"/>
          <p:cNvCxnSpPr/>
          <p:nvPr/>
        </p:nvCxnSpPr>
        <p:spPr>
          <a:xfrm>
            <a:off x="4729813" y="4132601"/>
            <a:ext cx="3313355" cy="0"/>
          </a:xfrm>
          <a:prstGeom prst="line">
            <a:avLst/>
          </a:prstGeom>
          <a:ln w="762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21144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45151" y="4084751"/>
            <a:ext cx="3833533" cy="2323511"/>
          </a:xfrm>
          <a:prstGeom prst="rect">
            <a:avLst/>
          </a:prstGeom>
          <a:gradFill flip="none" rotWithShape="1">
            <a:gsLst>
              <a:gs pos="0">
                <a:schemeClr val="accent1"/>
              </a:gs>
              <a:gs pos="100000">
                <a:schemeClr val="accent1">
                  <a:shade val="75000"/>
                  <a:satMod val="120000"/>
                  <a:lumMod val="9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040264" y="669895"/>
            <a:ext cx="7024744" cy="1143000"/>
          </a:xfrm>
        </p:spPr>
        <p:txBody>
          <a:bodyPr/>
          <a:lstStyle/>
          <a:p>
            <a:r>
              <a:rPr lang="en-US" dirty="0" smtClean="0"/>
              <a:t>Review of Module 1 part 2</a:t>
            </a:r>
            <a:endParaRPr lang="en-US" dirty="0"/>
          </a:p>
        </p:txBody>
      </p:sp>
      <p:sp>
        <p:nvSpPr>
          <p:cNvPr id="5" name="Content Placeholder 4"/>
          <p:cNvSpPr>
            <a:spLocks noGrp="1"/>
          </p:cNvSpPr>
          <p:nvPr>
            <p:ph sz="quarter" idx="13"/>
          </p:nvPr>
        </p:nvSpPr>
        <p:spPr>
          <a:xfrm>
            <a:off x="1042416" y="1872376"/>
            <a:ext cx="3419856" cy="1937872"/>
          </a:xfrm>
        </p:spPr>
        <p:txBody>
          <a:bodyPr/>
          <a:lstStyle/>
          <a:p>
            <a:r>
              <a:rPr lang="en-US" dirty="0" smtClean="0"/>
              <a:t>Teachers on the value of argumentation</a:t>
            </a:r>
            <a:endParaRPr lang="en-US" dirty="0"/>
          </a:p>
        </p:txBody>
      </p:sp>
      <p:sp>
        <p:nvSpPr>
          <p:cNvPr id="6" name="Content Placeholder 5"/>
          <p:cNvSpPr>
            <a:spLocks noGrp="1"/>
          </p:cNvSpPr>
          <p:nvPr>
            <p:ph sz="quarter" idx="14"/>
          </p:nvPr>
        </p:nvSpPr>
        <p:spPr>
          <a:xfrm>
            <a:off x="4645151" y="1872376"/>
            <a:ext cx="3833534" cy="1264059"/>
          </a:xfrm>
        </p:spPr>
        <p:txBody>
          <a:bodyPr>
            <a:normAutofit fontScale="92500" lnSpcReduction="20000"/>
          </a:bodyPr>
          <a:lstStyle/>
          <a:p>
            <a:r>
              <a:rPr lang="en-US" sz="2800" dirty="0" smtClean="0"/>
              <a:t>Video</a:t>
            </a:r>
            <a:r>
              <a:rPr lang="en-US" dirty="0" smtClean="0"/>
              <a:t>– how might </a:t>
            </a:r>
            <a:r>
              <a:rPr lang="en-US" i="1" dirty="0" smtClean="0"/>
              <a:t>argumentation support     conceptual </a:t>
            </a:r>
            <a:r>
              <a:rPr lang="en-US" i="1" dirty="0"/>
              <a:t>understanding? </a:t>
            </a:r>
            <a:endParaRPr lang="en-US" dirty="0"/>
          </a:p>
        </p:txBody>
      </p:sp>
      <p:grpSp>
        <p:nvGrpSpPr>
          <p:cNvPr id="12" name="Group 11"/>
          <p:cNvGrpSpPr/>
          <p:nvPr/>
        </p:nvGrpSpPr>
        <p:grpSpPr>
          <a:xfrm>
            <a:off x="4645152" y="4117732"/>
            <a:ext cx="3419856" cy="2322572"/>
            <a:chOff x="4645152" y="4117732"/>
            <a:chExt cx="3419856" cy="2322572"/>
          </a:xfrm>
        </p:grpSpPr>
        <p:sp>
          <p:nvSpPr>
            <p:cNvPr id="8" name="Content Placeholder 5"/>
            <p:cNvSpPr txBox="1">
              <a:spLocks/>
            </p:cNvSpPr>
            <p:nvPr/>
          </p:nvSpPr>
          <p:spPr>
            <a:xfrm>
              <a:off x="4645152" y="4117732"/>
              <a:ext cx="3419856" cy="193787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Clr>
                  <a:srgbClr val="FBC01E"/>
                </a:buClr>
              </a:pPr>
              <a:r>
                <a:rPr lang="en-US" dirty="0">
                  <a:solidFill>
                    <a:srgbClr val="263B86"/>
                  </a:solidFill>
                  <a:latin typeface="Century Gothic"/>
                </a:rPr>
                <a:t>Connecting to practice </a:t>
              </a:r>
            </a:p>
            <a:p>
              <a:pPr>
                <a:buClr>
                  <a:srgbClr val="FBC01E"/>
                </a:buClr>
              </a:pPr>
              <a:endParaRPr lang="en-US" dirty="0">
                <a:solidFill>
                  <a:srgbClr val="263B86"/>
                </a:solidFill>
                <a:latin typeface="Century Gothic"/>
              </a:endParaRPr>
            </a:p>
          </p:txBody>
        </p:sp>
        <p:pic>
          <p:nvPicPr>
            <p:cNvPr id="9" name="Picture 8"/>
            <p:cNvPicPr>
              <a:picLocks noChangeAspect="1"/>
            </p:cNvPicPr>
            <p:nvPr/>
          </p:nvPicPr>
          <p:blipFill>
            <a:blip r:embed="rId3"/>
            <a:stretch>
              <a:fillRect/>
            </a:stretch>
          </p:blipFill>
          <p:spPr>
            <a:xfrm>
              <a:off x="5142413" y="5056004"/>
              <a:ext cx="2794000" cy="1384300"/>
            </a:xfrm>
            <a:prstGeom prst="rect">
              <a:avLst/>
            </a:prstGeom>
          </p:spPr>
        </p:pic>
      </p:grpSp>
      <p:grpSp>
        <p:nvGrpSpPr>
          <p:cNvPr id="11" name="Group 10"/>
          <p:cNvGrpSpPr/>
          <p:nvPr/>
        </p:nvGrpSpPr>
        <p:grpSpPr>
          <a:xfrm>
            <a:off x="1042416" y="4117732"/>
            <a:ext cx="3419856" cy="2322572"/>
            <a:chOff x="1042416" y="4117732"/>
            <a:chExt cx="3419856" cy="2322572"/>
          </a:xfrm>
        </p:grpSpPr>
        <p:sp>
          <p:nvSpPr>
            <p:cNvPr id="7" name="Content Placeholder 4"/>
            <p:cNvSpPr txBox="1">
              <a:spLocks/>
            </p:cNvSpPr>
            <p:nvPr/>
          </p:nvSpPr>
          <p:spPr>
            <a:xfrm>
              <a:off x="1042416" y="4117732"/>
              <a:ext cx="3419856" cy="193787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Clr>
                  <a:srgbClr val="FBC01E"/>
                </a:buClr>
              </a:pPr>
              <a:r>
                <a:rPr lang="en-US" dirty="0">
                  <a:solidFill>
                    <a:srgbClr val="263B86"/>
                  </a:solidFill>
                  <a:latin typeface="Century Gothic"/>
                </a:rPr>
                <a:t>Secondary task with student work</a:t>
              </a:r>
            </a:p>
            <a:p>
              <a:pPr>
                <a:buClr>
                  <a:srgbClr val="FBC01E"/>
                </a:buClr>
              </a:pPr>
              <a:endParaRPr lang="en-US" dirty="0">
                <a:solidFill>
                  <a:srgbClr val="263B86"/>
                </a:solidFill>
                <a:latin typeface="Century Gothic"/>
              </a:endParaRPr>
            </a:p>
          </p:txBody>
        </p:sp>
        <p:pic>
          <p:nvPicPr>
            <p:cNvPr id="10" name="Picture 9"/>
            <p:cNvPicPr>
              <a:picLocks noChangeAspect="1"/>
            </p:cNvPicPr>
            <p:nvPr/>
          </p:nvPicPr>
          <p:blipFill>
            <a:blip r:embed="rId4"/>
            <a:stretch>
              <a:fillRect/>
            </a:stretch>
          </p:blipFill>
          <p:spPr>
            <a:xfrm>
              <a:off x="1717015" y="4914495"/>
              <a:ext cx="2060878" cy="1525809"/>
            </a:xfrm>
            <a:prstGeom prst="rect">
              <a:avLst/>
            </a:prstGeom>
          </p:spPr>
        </p:pic>
      </p:grpSp>
      <p:pic>
        <p:nvPicPr>
          <p:cNvPr id="13" name="Picture 12"/>
          <p:cNvPicPr/>
          <p:nvPr/>
        </p:nvPicPr>
        <p:blipFill rotWithShape="1">
          <a:blip r:embed="rId5">
            <a:extLst>
              <a:ext uri="{28A0092B-C50C-407E-A947-70E740481C1C}">
                <a14:useLocalDpi xmlns:a14="http://schemas.microsoft.com/office/drawing/2010/main" val="0"/>
              </a:ext>
            </a:extLst>
          </a:blip>
          <a:srcRect t="11087"/>
          <a:stretch/>
        </p:blipFill>
        <p:spPr bwMode="auto">
          <a:xfrm>
            <a:off x="6248188" y="3136435"/>
            <a:ext cx="1688225" cy="999971"/>
          </a:xfrm>
          <a:prstGeom prst="rect">
            <a:avLst/>
          </a:prstGeom>
          <a:noFill/>
          <a:ln>
            <a:noFill/>
          </a:ln>
        </p:spPr>
      </p:pic>
      <p:pic>
        <p:nvPicPr>
          <p:cNvPr id="14" name="Picture 13"/>
          <p:cNvPicPr>
            <a:picLocks noChangeAspect="1"/>
          </p:cNvPicPr>
          <p:nvPr/>
        </p:nvPicPr>
        <p:blipFill>
          <a:blip r:embed="rId6">
            <a:duotone>
              <a:prstClr val="black"/>
              <a:schemeClr val="accent2">
                <a:tint val="45000"/>
                <a:satMod val="400000"/>
              </a:schemeClr>
            </a:duotone>
          </a:blip>
          <a:stretch>
            <a:fillRect/>
          </a:stretch>
        </p:blipFill>
        <p:spPr>
          <a:xfrm>
            <a:off x="1494076" y="3136435"/>
            <a:ext cx="2283817" cy="595987"/>
          </a:xfrm>
          <a:prstGeom prst="rect">
            <a:avLst/>
          </a:prstGeom>
        </p:spPr>
      </p:pic>
      <p:sp>
        <p:nvSpPr>
          <p:cNvPr id="15" name="TextBox 14"/>
          <p:cNvSpPr txBox="1"/>
          <p:nvPr/>
        </p:nvSpPr>
        <p:spPr>
          <a:xfrm>
            <a:off x="4987269" y="65142"/>
            <a:ext cx="3330769" cy="46166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dirty="0" smtClean="0">
                <a:solidFill>
                  <a:prstClr val="black"/>
                </a:solidFill>
                <a:latin typeface="Century Gothic"/>
              </a:rPr>
              <a:t>Module 1: Part 2</a:t>
            </a:r>
            <a:endParaRPr lang="en-US" sz="2400" dirty="0">
              <a:solidFill>
                <a:prstClr val="white"/>
              </a:solidFill>
              <a:latin typeface="Century Gothic"/>
            </a:endParaRPr>
          </a:p>
        </p:txBody>
      </p:sp>
      <p:sp>
        <p:nvSpPr>
          <p:cNvPr id="17" name="Left Arrow 16"/>
          <p:cNvSpPr/>
          <p:nvPr/>
        </p:nvSpPr>
        <p:spPr>
          <a:xfrm rot="12691063">
            <a:off x="2306401" y="4196030"/>
            <a:ext cx="2357151" cy="64332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06238" y="3773255"/>
            <a:ext cx="2028793" cy="369332"/>
          </a:xfrm>
          <a:prstGeom prst="rect">
            <a:avLst/>
          </a:prstGeom>
          <a:solidFill>
            <a:schemeClr val="accent1"/>
          </a:solidFill>
        </p:spPr>
        <p:txBody>
          <a:bodyPr wrap="square" rtlCol="0">
            <a:spAutoFit/>
          </a:bodyPr>
          <a:lstStyle/>
          <a:p>
            <a:pPr algn="ctr"/>
            <a:r>
              <a:rPr lang="en-US" b="1" dirty="0" smtClean="0"/>
              <a:t> YOU ARE HERE!</a:t>
            </a:r>
            <a:endParaRPr lang="en-US" b="1" dirty="0"/>
          </a:p>
        </p:txBody>
      </p:sp>
    </p:spTree>
    <p:extLst>
      <p:ext uri="{BB962C8B-B14F-4D97-AF65-F5344CB8AC3E}">
        <p14:creationId xmlns:p14="http://schemas.microsoft.com/office/powerpoint/2010/main" val="2133118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248AEA"/>
          </a:solidFill>
        </p:spPr>
        <p:style>
          <a:lnRef idx="3">
            <a:schemeClr val="lt1"/>
          </a:lnRef>
          <a:fillRef idx="1">
            <a:schemeClr val="accent4"/>
          </a:fillRef>
          <a:effectRef idx="1">
            <a:schemeClr val="accent4"/>
          </a:effectRef>
          <a:fontRef idx="minor">
            <a:schemeClr val="lt1"/>
          </a:fontRef>
        </p:style>
        <p:txBody>
          <a:bodyPr>
            <a:normAutofit fontScale="90000"/>
          </a:bodyPr>
          <a:lstStyle/>
          <a:p>
            <a:r>
              <a:rPr lang="en-US" dirty="0" smtClean="0"/>
              <a:t>Reflection and Link to Your Classroom</a:t>
            </a:r>
            <a:endParaRPr lang="en-US" dirty="0"/>
          </a:p>
        </p:txBody>
      </p:sp>
      <p:sp>
        <p:nvSpPr>
          <p:cNvPr id="5" name="Content Placeholder 4"/>
          <p:cNvSpPr>
            <a:spLocks noGrp="1"/>
          </p:cNvSpPr>
          <p:nvPr>
            <p:ph idx="1"/>
          </p:nvPr>
        </p:nvSpPr>
        <p:spPr>
          <a:xfrm>
            <a:off x="457200" y="1600200"/>
            <a:ext cx="8229600" cy="4935252"/>
          </a:xfrm>
        </p:spPr>
        <p:txBody>
          <a:bodyPr>
            <a:normAutofit lnSpcReduction="10000"/>
          </a:bodyPr>
          <a:lstStyle/>
          <a:p>
            <a:r>
              <a:rPr lang="en-US" dirty="0" smtClean="0"/>
              <a:t>What is the role of </a:t>
            </a:r>
            <a:r>
              <a:rPr lang="en-US" dirty="0" smtClean="0"/>
              <a:t>argumentation currently? What would you like it to be? </a:t>
            </a:r>
            <a:endParaRPr lang="en-US" dirty="0" smtClean="0"/>
          </a:p>
          <a:p>
            <a:r>
              <a:rPr lang="en-US" dirty="0" smtClean="0"/>
              <a:t>What is the </a:t>
            </a:r>
            <a:r>
              <a:rPr lang="en-US" dirty="0" smtClean="0"/>
              <a:t>purpose(s) currently</a:t>
            </a:r>
            <a:r>
              <a:rPr lang="en-US" dirty="0"/>
              <a:t>? What would you like it to be? </a:t>
            </a:r>
            <a:endParaRPr lang="en-US" dirty="0" smtClean="0"/>
          </a:p>
          <a:p>
            <a:endParaRPr lang="en-US" dirty="0" smtClean="0"/>
          </a:p>
          <a:p>
            <a:r>
              <a:rPr lang="en-US" dirty="0" smtClean="0"/>
              <a:t>Think about the students in your </a:t>
            </a:r>
            <a:r>
              <a:rPr lang="en-US" dirty="0" smtClean="0"/>
              <a:t>             classroom. How </a:t>
            </a:r>
            <a:r>
              <a:rPr lang="en-US" dirty="0" smtClean="0"/>
              <a:t>might you engage </a:t>
            </a:r>
            <a:r>
              <a:rPr lang="en-US" dirty="0" smtClean="0"/>
              <a:t>              them </a:t>
            </a:r>
            <a:r>
              <a:rPr lang="en-US" dirty="0" smtClean="0"/>
              <a:t>in argumentation?</a:t>
            </a:r>
          </a:p>
          <a:p>
            <a:r>
              <a:rPr lang="en-US" dirty="0" smtClean="0"/>
              <a:t>How might you incorporate argumentation into your next lesson? Unit?</a:t>
            </a:r>
            <a:endParaRPr lang="en-US" dirty="0"/>
          </a:p>
        </p:txBody>
      </p:sp>
      <p:grpSp>
        <p:nvGrpSpPr>
          <p:cNvPr id="6" name="Group 5"/>
          <p:cNvGrpSpPr/>
          <p:nvPr/>
        </p:nvGrpSpPr>
        <p:grpSpPr>
          <a:xfrm>
            <a:off x="6728036" y="3136182"/>
            <a:ext cx="2267795" cy="1947333"/>
            <a:chOff x="4645152" y="4117732"/>
            <a:chExt cx="3419856" cy="2322572"/>
          </a:xfrm>
        </p:grpSpPr>
        <p:sp>
          <p:nvSpPr>
            <p:cNvPr id="7" name="Content Placeholder 5"/>
            <p:cNvSpPr txBox="1">
              <a:spLocks/>
            </p:cNvSpPr>
            <p:nvPr/>
          </p:nvSpPr>
          <p:spPr>
            <a:xfrm>
              <a:off x="4645152" y="4117732"/>
              <a:ext cx="3419856" cy="193787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dirty="0"/>
                <a:t>Connecting to practice </a:t>
              </a:r>
            </a:p>
            <a:p>
              <a:endParaRPr lang="en-US" dirty="0"/>
            </a:p>
          </p:txBody>
        </p:sp>
        <p:pic>
          <p:nvPicPr>
            <p:cNvPr id="8" name="Picture 7"/>
            <p:cNvPicPr>
              <a:picLocks noChangeAspect="1"/>
            </p:cNvPicPr>
            <p:nvPr/>
          </p:nvPicPr>
          <p:blipFill>
            <a:blip r:embed="rId2"/>
            <a:stretch>
              <a:fillRect/>
            </a:stretch>
          </p:blipFill>
          <p:spPr>
            <a:xfrm>
              <a:off x="5142413" y="5056004"/>
              <a:ext cx="2794000" cy="1384300"/>
            </a:xfrm>
            <a:prstGeom prst="rect">
              <a:avLst/>
            </a:prstGeom>
          </p:spPr>
        </p:pic>
      </p:grpSp>
    </p:spTree>
    <p:extLst>
      <p:ext uri="{BB962C8B-B14F-4D97-AF65-F5344CB8AC3E}">
        <p14:creationId xmlns:p14="http://schemas.microsoft.com/office/powerpoint/2010/main" val="1258206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9813" y="2147500"/>
            <a:ext cx="3313355" cy="1702160"/>
          </a:xfrm>
        </p:spPr>
        <p:txBody>
          <a:bodyPr>
            <a:normAutofit fontScale="90000"/>
          </a:bodyPr>
          <a:lstStyle/>
          <a:p>
            <a:r>
              <a:rPr lang="en-US" b="1" dirty="0" smtClean="0">
                <a:solidFill>
                  <a:schemeClr val="tx2"/>
                </a:solidFill>
              </a:rPr>
              <a:t>Module 1: Mathematical Argumentation</a:t>
            </a:r>
            <a:endParaRPr lang="en-US" b="1" dirty="0">
              <a:solidFill>
                <a:schemeClr val="tx2"/>
              </a:solidFill>
            </a:endParaRPr>
          </a:p>
        </p:txBody>
      </p:sp>
      <p:sp>
        <p:nvSpPr>
          <p:cNvPr id="3" name="Subtitle 2"/>
          <p:cNvSpPr>
            <a:spLocks noGrp="1"/>
          </p:cNvSpPr>
          <p:nvPr>
            <p:ph type="subTitle" idx="1"/>
          </p:nvPr>
        </p:nvSpPr>
        <p:spPr>
          <a:xfrm>
            <a:off x="4729813" y="5057098"/>
            <a:ext cx="3521214" cy="1260629"/>
          </a:xfrm>
        </p:spPr>
        <p:txBody>
          <a:bodyPr>
            <a:noAutofit/>
          </a:bodyPr>
          <a:lstStyle/>
          <a:p>
            <a:r>
              <a:rPr lang="en-US" sz="2200" b="1" dirty="0" smtClean="0">
                <a:solidFill>
                  <a:schemeClr val="accent1"/>
                </a:solidFill>
              </a:rPr>
              <a:t>Part 2: Mathematical Argumentation in the Classroom</a:t>
            </a:r>
            <a:endParaRPr lang="en-US" sz="2200" b="1" dirty="0">
              <a:solidFill>
                <a:schemeClr val="accent1"/>
              </a:solidFill>
            </a:endParaRPr>
          </a:p>
        </p:txBody>
      </p:sp>
      <p:sp>
        <p:nvSpPr>
          <p:cNvPr id="4" name="TextBox 3"/>
          <p:cNvSpPr txBox="1"/>
          <p:nvPr/>
        </p:nvSpPr>
        <p:spPr>
          <a:xfrm>
            <a:off x="522914" y="2464958"/>
            <a:ext cx="3286891" cy="2185214"/>
          </a:xfrm>
          <a:prstGeom prst="rect">
            <a:avLst/>
          </a:prstGeom>
          <a:noFill/>
        </p:spPr>
        <p:txBody>
          <a:bodyPr wrap="square" rtlCol="0">
            <a:spAutoFit/>
          </a:bodyPr>
          <a:lstStyle/>
          <a:p>
            <a:r>
              <a:rPr lang="en-US" sz="3400" b="1" dirty="0" smtClean="0">
                <a:solidFill>
                  <a:schemeClr val="bg1"/>
                </a:solidFill>
              </a:rPr>
              <a:t>This concludes </a:t>
            </a:r>
            <a:r>
              <a:rPr lang="en-US" sz="3400" b="1" smtClean="0">
                <a:solidFill>
                  <a:schemeClr val="bg1"/>
                </a:solidFill>
              </a:rPr>
              <a:t>Module 1.</a:t>
            </a:r>
            <a:endParaRPr lang="en-US" sz="3400" b="1" dirty="0" smtClean="0">
              <a:solidFill>
                <a:schemeClr val="bg1"/>
              </a:solidFill>
            </a:endParaRPr>
          </a:p>
          <a:p>
            <a:endParaRPr lang="en-US" sz="3400" b="1" dirty="0">
              <a:solidFill>
                <a:schemeClr val="bg1"/>
              </a:solidFill>
            </a:endParaRPr>
          </a:p>
          <a:p>
            <a:r>
              <a:rPr lang="en-US" sz="3400" b="1" i="1" dirty="0" smtClean="0">
                <a:solidFill>
                  <a:schemeClr val="bg1"/>
                </a:solidFill>
              </a:rPr>
              <a:t>Thank you!</a:t>
            </a:r>
            <a:endParaRPr lang="en-US" sz="3400" b="1" i="1" dirty="0">
              <a:solidFill>
                <a:schemeClr val="bg1"/>
              </a:solidFill>
            </a:endParaRPr>
          </a:p>
        </p:txBody>
      </p:sp>
      <p:sp>
        <p:nvSpPr>
          <p:cNvPr id="6" name="Subtitle 2"/>
          <p:cNvSpPr txBox="1">
            <a:spLocks/>
          </p:cNvSpPr>
          <p:nvPr/>
        </p:nvSpPr>
        <p:spPr>
          <a:xfrm>
            <a:off x="4729813" y="3906922"/>
            <a:ext cx="3521214" cy="1260629"/>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2200" b="1" dirty="0" smtClean="0">
                <a:solidFill>
                  <a:schemeClr val="accent1"/>
                </a:solidFill>
              </a:rPr>
              <a:t>Part 1: What is a Mathematical Argument? </a:t>
            </a:r>
          </a:p>
        </p:txBody>
      </p:sp>
      <p:cxnSp>
        <p:nvCxnSpPr>
          <p:cNvPr id="8" name="Straight Connector 7"/>
          <p:cNvCxnSpPr/>
          <p:nvPr/>
        </p:nvCxnSpPr>
        <p:spPr>
          <a:xfrm>
            <a:off x="4729813" y="3887008"/>
            <a:ext cx="3313355" cy="0"/>
          </a:xfrm>
          <a:prstGeom prst="line">
            <a:avLst/>
          </a:prstGeom>
          <a:ln w="762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966032"/>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ustin">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TotalTime>
  <Words>311</Words>
  <Application>Microsoft Macintosh PowerPoint</Application>
  <PresentationFormat>On-screen Show (4:3)</PresentationFormat>
  <Paragraphs>39</Paragraphs>
  <Slides>4</Slides>
  <Notes>2</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Austin</vt:lpstr>
      <vt:lpstr>Module 1: Mathematical Argumentation </vt:lpstr>
      <vt:lpstr>Review of Module 1 part 2</vt:lpstr>
      <vt:lpstr>Reflection and Link to Your Classroom</vt:lpstr>
      <vt:lpstr>Module 1: Mathematical Argumentation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Williams</dc:creator>
  <cp:lastModifiedBy>Megan Staples</cp:lastModifiedBy>
  <cp:revision>16</cp:revision>
  <dcterms:created xsi:type="dcterms:W3CDTF">2015-08-21T13:46:20Z</dcterms:created>
  <dcterms:modified xsi:type="dcterms:W3CDTF">2015-09-07T14:05:48Z</dcterms:modified>
</cp:coreProperties>
</file>